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Nunito"/>
      <p:regular r:id="rId25"/>
      <p:bold r:id="rId26"/>
      <p:italic r:id="rId27"/>
      <p:boldItalic r:id="rId28"/>
    </p:embeddedFont>
    <p:embeddedFont>
      <p:font typeface="Maven Pro"/>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bold.fntdata"/><Relationship Id="rId25" Type="http://schemas.openxmlformats.org/officeDocument/2006/relationships/font" Target="fonts/Nunito-regular.fntdata"/><Relationship Id="rId28" Type="http://schemas.openxmlformats.org/officeDocument/2006/relationships/font" Target="fonts/Nunito-boldItalic.fntdata"/><Relationship Id="rId27" Type="http://schemas.openxmlformats.org/officeDocument/2006/relationships/font" Target="fonts/Nuni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avenPro-regular.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MavenPro-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ec09a9f657_1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ec09a9f657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ec09a9f657_1_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ec09a9f657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ec09a9f657_1_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ec09a9f657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ec09a9f657_0_3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ec09a9f657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c6f73a0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ec09a9f657_1_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ec09a9f657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ec09a9f657_1_6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ec09a9f657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c6f73a04f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c6f73a04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c6f73a04f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c6f73a04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ec09a9f657_0_3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ec09a9f657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ec09a9f657_1_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ec09a9f657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ec09a9f657_1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ec09a9f65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ec09a9f657_1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ec09a9f657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ec09a9f657_1_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ec09a9f657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hyperlink" Target="https://github.com/Maayowa/Hamoye-Internship/blob/master/optuna-group-project/optuna_premier_project__1_.ipynb" TargetMode="External"/><Relationship Id="rId4" Type="http://schemas.openxmlformats.org/officeDocument/2006/relationships/hyperlink" Target="https://github.com/Maayowa/Hamoye-Internship/blob/master/optuna-group-project/optuna_premier_project__1_.ipynb" TargetMode="External"/><Relationship Id="rId5"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2033625" y="235888"/>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Automobile Manufacturing</a:t>
            </a:r>
            <a:endParaRPr/>
          </a:p>
          <a:p>
            <a:pPr indent="0" lvl="0" marL="0" rtl="0" algn="l">
              <a:spcBef>
                <a:spcPts val="0"/>
              </a:spcBef>
              <a:spcAft>
                <a:spcPts val="0"/>
              </a:spcAft>
              <a:buNone/>
            </a:pPr>
            <a:r>
              <a:rPr lang="en" sz="2000"/>
              <a:t>Electric Vehicles</a:t>
            </a:r>
            <a:endParaRPr sz="2000"/>
          </a:p>
        </p:txBody>
      </p:sp>
      <p:sp>
        <p:nvSpPr>
          <p:cNvPr id="278" name="Google Shape;278;p13"/>
          <p:cNvSpPr txBox="1"/>
          <p:nvPr>
            <p:ph idx="1" type="subTitle"/>
          </p:nvPr>
        </p:nvSpPr>
        <p:spPr>
          <a:xfrm>
            <a:off x="2033625" y="2365025"/>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t>Team Optuna</a:t>
            </a:r>
            <a:endParaRPr sz="1700"/>
          </a:p>
        </p:txBody>
      </p:sp>
      <p:pic>
        <p:nvPicPr>
          <p:cNvPr descr="C:\Users\david.almeida\AppData\Local\Microsoft\Windows\Temporary Internet Files\Content.Outlook\4Y0N1MF6\PEV_report.jpg" id="279" name="Google Shape;279;p13"/>
          <p:cNvPicPr preferRelativeResize="0"/>
          <p:nvPr/>
        </p:nvPicPr>
        <p:blipFill rotWithShape="1">
          <a:blip r:embed="rId3">
            <a:alphaModFix/>
          </a:blip>
          <a:srcRect b="0" l="0" r="73333" t="0"/>
          <a:stretch/>
        </p:blipFill>
        <p:spPr>
          <a:xfrm>
            <a:off x="0" y="0"/>
            <a:ext cx="1801770" cy="5143498"/>
          </a:xfrm>
          <a:prstGeom prst="rect">
            <a:avLst/>
          </a:prstGeom>
          <a:noFill/>
          <a:ln>
            <a:noFill/>
          </a:ln>
        </p:spPr>
      </p:pic>
      <p:pic>
        <p:nvPicPr>
          <p:cNvPr descr="Drive Electric-02.png" id="280" name="Google Shape;280;p13"/>
          <p:cNvPicPr preferRelativeResize="0"/>
          <p:nvPr/>
        </p:nvPicPr>
        <p:blipFill rotWithShape="1">
          <a:blip r:embed="rId4">
            <a:alphaModFix/>
          </a:blip>
          <a:srcRect b="0" l="0" r="0" t="0"/>
          <a:stretch/>
        </p:blipFill>
        <p:spPr>
          <a:xfrm>
            <a:off x="2773448" y="2365025"/>
            <a:ext cx="6978050" cy="27022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22"/>
          <p:cNvSpPr txBox="1"/>
          <p:nvPr>
            <p:ph type="title"/>
          </p:nvPr>
        </p:nvSpPr>
        <p:spPr>
          <a:xfrm>
            <a:off x="1303800" y="598575"/>
            <a:ext cx="7030500" cy="669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Quick Distribution Check - Rapid Charge</a:t>
            </a:r>
            <a:endParaRPr/>
          </a:p>
          <a:p>
            <a:pPr indent="0" lvl="0" marL="0" rtl="0" algn="l">
              <a:spcBef>
                <a:spcPts val="0"/>
              </a:spcBef>
              <a:spcAft>
                <a:spcPts val="0"/>
              </a:spcAft>
              <a:buNone/>
            </a:pPr>
            <a:r>
              <a:t/>
            </a:r>
            <a:endParaRPr/>
          </a:p>
        </p:txBody>
      </p:sp>
      <p:pic>
        <p:nvPicPr>
          <p:cNvPr id="340" name="Google Shape;340;p22"/>
          <p:cNvPicPr preferRelativeResize="0"/>
          <p:nvPr/>
        </p:nvPicPr>
        <p:blipFill>
          <a:blip r:embed="rId3">
            <a:alphaModFix/>
          </a:blip>
          <a:stretch>
            <a:fillRect/>
          </a:stretch>
        </p:blipFill>
        <p:spPr>
          <a:xfrm>
            <a:off x="5815725" y="1615375"/>
            <a:ext cx="3328275" cy="3328275"/>
          </a:xfrm>
          <a:prstGeom prst="rect">
            <a:avLst/>
          </a:prstGeom>
          <a:noFill/>
          <a:ln>
            <a:noFill/>
          </a:ln>
        </p:spPr>
      </p:pic>
      <p:pic>
        <p:nvPicPr>
          <p:cNvPr id="341" name="Google Shape;341;p22"/>
          <p:cNvPicPr preferRelativeResize="0"/>
          <p:nvPr/>
        </p:nvPicPr>
        <p:blipFill>
          <a:blip r:embed="rId4">
            <a:alphaModFix/>
          </a:blip>
          <a:stretch>
            <a:fillRect/>
          </a:stretch>
        </p:blipFill>
        <p:spPr>
          <a:xfrm>
            <a:off x="40475" y="1178100"/>
            <a:ext cx="5584600" cy="3989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3"/>
          <p:cNvSpPr txBox="1"/>
          <p:nvPr>
            <p:ph type="title"/>
          </p:nvPr>
        </p:nvSpPr>
        <p:spPr>
          <a:xfrm>
            <a:off x="1303800" y="598575"/>
            <a:ext cx="7030500" cy="66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Features Categorical Distribution</a:t>
            </a:r>
            <a:endParaRPr/>
          </a:p>
        </p:txBody>
      </p:sp>
      <p:pic>
        <p:nvPicPr>
          <p:cNvPr id="347" name="Google Shape;347;p23"/>
          <p:cNvPicPr preferRelativeResize="0"/>
          <p:nvPr/>
        </p:nvPicPr>
        <p:blipFill>
          <a:blip r:embed="rId3">
            <a:alphaModFix/>
          </a:blip>
          <a:stretch>
            <a:fillRect/>
          </a:stretch>
        </p:blipFill>
        <p:spPr>
          <a:xfrm>
            <a:off x="510025" y="1462050"/>
            <a:ext cx="3681450" cy="3681450"/>
          </a:xfrm>
          <a:prstGeom prst="rect">
            <a:avLst/>
          </a:prstGeom>
          <a:noFill/>
          <a:ln>
            <a:noFill/>
          </a:ln>
        </p:spPr>
      </p:pic>
      <p:pic>
        <p:nvPicPr>
          <p:cNvPr id="348" name="Google Shape;348;p23"/>
          <p:cNvPicPr preferRelativeResize="0"/>
          <p:nvPr/>
        </p:nvPicPr>
        <p:blipFill>
          <a:blip r:embed="rId4">
            <a:alphaModFix/>
          </a:blip>
          <a:stretch>
            <a:fillRect/>
          </a:stretch>
        </p:blipFill>
        <p:spPr>
          <a:xfrm>
            <a:off x="5174825" y="1419975"/>
            <a:ext cx="3723525" cy="3723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4"/>
          <p:cNvSpPr txBox="1"/>
          <p:nvPr>
            <p:ph type="title"/>
          </p:nvPr>
        </p:nvSpPr>
        <p:spPr>
          <a:xfrm>
            <a:off x="1303800" y="598575"/>
            <a:ext cx="7030500" cy="66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Features Interdependence</a:t>
            </a:r>
            <a:endParaRPr/>
          </a:p>
        </p:txBody>
      </p:sp>
      <p:pic>
        <p:nvPicPr>
          <p:cNvPr id="354" name="Google Shape;354;p24"/>
          <p:cNvPicPr preferRelativeResize="0"/>
          <p:nvPr/>
        </p:nvPicPr>
        <p:blipFill>
          <a:blip r:embed="rId3">
            <a:alphaModFix/>
          </a:blip>
          <a:stretch>
            <a:fillRect/>
          </a:stretch>
        </p:blipFill>
        <p:spPr>
          <a:xfrm>
            <a:off x="1519775" y="1325325"/>
            <a:ext cx="5951875" cy="3571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58" name="Shape 358"/>
        <p:cNvGrpSpPr/>
        <p:nvPr/>
      </p:nvGrpSpPr>
      <p:grpSpPr>
        <a:xfrm>
          <a:off x="0" y="0"/>
          <a:ext cx="0" cy="0"/>
          <a:chOff x="0" y="0"/>
          <a:chExt cx="0" cy="0"/>
        </a:xfrm>
      </p:grpSpPr>
      <p:sp>
        <p:nvSpPr>
          <p:cNvPr id="359" name="Google Shape;359;p25"/>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Model development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26"/>
          <p:cNvSpPr txBox="1"/>
          <p:nvPr>
            <p:ph type="title"/>
          </p:nvPr>
        </p:nvSpPr>
        <p:spPr>
          <a:xfrm>
            <a:off x="1303800" y="598575"/>
            <a:ext cx="7225800" cy="83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develop a model?</a:t>
            </a:r>
            <a:endParaRPr/>
          </a:p>
        </p:txBody>
      </p:sp>
      <p:sp>
        <p:nvSpPr>
          <p:cNvPr id="365" name="Google Shape;365;p26"/>
          <p:cNvSpPr txBox="1"/>
          <p:nvPr>
            <p:ph idx="1" type="body"/>
          </p:nvPr>
        </p:nvSpPr>
        <p:spPr>
          <a:xfrm>
            <a:off x="1303800" y="1530575"/>
            <a:ext cx="6573600" cy="3000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sz="1600"/>
              <a:t>Beyond drawing insight from features distribution plots, it is vital to understand how different features of an electric vehicle affects the price. This insight could be useful to consumers, in determining the price </a:t>
            </a:r>
            <a:r>
              <a:rPr lang="en" sz="1600"/>
              <a:t>ranges of vehicles given its features, and to design engineers for what to take in to consideration during the design process.</a:t>
            </a:r>
            <a:endParaRPr sz="1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7"/>
          <p:cNvSpPr txBox="1"/>
          <p:nvPr>
            <p:ph type="title"/>
          </p:nvPr>
        </p:nvSpPr>
        <p:spPr>
          <a:xfrm>
            <a:off x="1303800" y="598575"/>
            <a:ext cx="7225800" cy="83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Developed Models - Baseline (LinReg)</a:t>
            </a:r>
            <a:endParaRPr/>
          </a:p>
        </p:txBody>
      </p:sp>
      <p:pic>
        <p:nvPicPr>
          <p:cNvPr id="371" name="Google Shape;371;p27"/>
          <p:cNvPicPr preferRelativeResize="0"/>
          <p:nvPr/>
        </p:nvPicPr>
        <p:blipFill>
          <a:blip r:embed="rId3">
            <a:alphaModFix/>
          </a:blip>
          <a:stretch>
            <a:fillRect/>
          </a:stretch>
        </p:blipFill>
        <p:spPr>
          <a:xfrm>
            <a:off x="667700" y="1467690"/>
            <a:ext cx="7861900" cy="314476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28"/>
          <p:cNvSpPr txBox="1"/>
          <p:nvPr>
            <p:ph type="title"/>
          </p:nvPr>
        </p:nvSpPr>
        <p:spPr>
          <a:xfrm>
            <a:off x="1303800" y="598575"/>
            <a:ext cx="7225800" cy="83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Developed Models - Final (GradB. Reg)</a:t>
            </a:r>
            <a:endParaRPr/>
          </a:p>
        </p:txBody>
      </p:sp>
      <p:pic>
        <p:nvPicPr>
          <p:cNvPr id="377" name="Google Shape;377;p28"/>
          <p:cNvPicPr preferRelativeResize="0"/>
          <p:nvPr/>
        </p:nvPicPr>
        <p:blipFill>
          <a:blip r:embed="rId3">
            <a:alphaModFix/>
          </a:blip>
          <a:stretch>
            <a:fillRect/>
          </a:stretch>
        </p:blipFill>
        <p:spPr>
          <a:xfrm>
            <a:off x="488975" y="1435875"/>
            <a:ext cx="8428250" cy="3371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29"/>
          <p:cNvSpPr txBox="1"/>
          <p:nvPr>
            <p:ph type="title"/>
          </p:nvPr>
        </p:nvSpPr>
        <p:spPr>
          <a:xfrm>
            <a:off x="1303800" y="598575"/>
            <a:ext cx="3430500" cy="54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Inferences</a:t>
            </a:r>
            <a:endParaRPr/>
          </a:p>
        </p:txBody>
      </p:sp>
      <p:pic>
        <p:nvPicPr>
          <p:cNvPr descr="Black and white image of ladder handles coming out of the water onto a floating dock" id="383" name="Google Shape;383;p29"/>
          <p:cNvPicPr preferRelativeResize="0"/>
          <p:nvPr/>
        </p:nvPicPr>
        <p:blipFill rotWithShape="1">
          <a:blip r:embed="rId3">
            <a:alphaModFix/>
          </a:blip>
          <a:srcRect b="2669" l="27777" r="9107" t="2669"/>
          <a:stretch/>
        </p:blipFill>
        <p:spPr>
          <a:xfrm>
            <a:off x="7319873" y="111875"/>
            <a:ext cx="1703502" cy="1703502"/>
          </a:xfrm>
          <a:prstGeom prst="rect">
            <a:avLst/>
          </a:prstGeom>
          <a:noFill/>
          <a:ln>
            <a:noFill/>
          </a:ln>
        </p:spPr>
      </p:pic>
      <p:pic>
        <p:nvPicPr>
          <p:cNvPr id="384" name="Google Shape;384;p29"/>
          <p:cNvPicPr preferRelativeResize="0"/>
          <p:nvPr/>
        </p:nvPicPr>
        <p:blipFill>
          <a:blip r:embed="rId4">
            <a:alphaModFix/>
          </a:blip>
          <a:stretch>
            <a:fillRect/>
          </a:stretch>
        </p:blipFill>
        <p:spPr>
          <a:xfrm>
            <a:off x="1157500" y="1188500"/>
            <a:ext cx="6162376" cy="3697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0"/>
          <p:cNvSpPr txBox="1"/>
          <p:nvPr>
            <p:ph idx="4294967295" type="title"/>
          </p:nvPr>
        </p:nvSpPr>
        <p:spPr>
          <a:xfrm>
            <a:off x="773700" y="1663450"/>
            <a:ext cx="7596600" cy="761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solidFill>
                  <a:schemeClr val="lt2"/>
                </a:solidFill>
              </a:rPr>
              <a:t>“</a:t>
            </a:r>
            <a:r>
              <a:rPr lang="en">
                <a:solidFill>
                  <a:schemeClr val="lt2"/>
                </a:solidFill>
              </a:rPr>
              <a:t>EV are a necessity for the energy transition to a zero-carbon energy future.</a:t>
            </a:r>
            <a:r>
              <a:rPr lang="en">
                <a:solidFill>
                  <a:schemeClr val="lt2"/>
                </a:solidFill>
              </a:rPr>
              <a:t>”</a:t>
            </a:r>
            <a:endParaRPr>
              <a:solidFill>
                <a:schemeClr val="lt2"/>
              </a:solidFill>
            </a:endParaRPr>
          </a:p>
        </p:txBody>
      </p:sp>
      <p:cxnSp>
        <p:nvCxnSpPr>
          <p:cNvPr id="390" name="Google Shape;390;p30"/>
          <p:cNvCxnSpPr/>
          <p:nvPr/>
        </p:nvCxnSpPr>
        <p:spPr>
          <a:xfrm>
            <a:off x="4295550" y="2693400"/>
            <a:ext cx="552900" cy="0"/>
          </a:xfrm>
          <a:prstGeom prst="straightConnector1">
            <a:avLst/>
          </a:prstGeom>
          <a:noFill/>
          <a:ln cap="flat" cmpd="sng" w="28575">
            <a:solidFill>
              <a:schemeClr val="dk1"/>
            </a:solidFill>
            <a:prstDash val="solid"/>
            <a:round/>
            <a:headEnd len="sm" w="sm" type="none"/>
            <a:tailEnd len="sm" w="sm" type="none"/>
          </a:ln>
        </p:spPr>
      </p:cxnSp>
      <p:sp>
        <p:nvSpPr>
          <p:cNvPr id="391" name="Google Shape;391;p30"/>
          <p:cNvSpPr txBox="1"/>
          <p:nvPr>
            <p:ph idx="4294967295" type="body"/>
          </p:nvPr>
        </p:nvSpPr>
        <p:spPr>
          <a:xfrm>
            <a:off x="773700" y="2961650"/>
            <a:ext cx="7596600" cy="5184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lang="en"/>
              <a:t>- </a:t>
            </a:r>
            <a:r>
              <a:rPr lang="en"/>
              <a:t>Evanthia A. Nanaki, 2021</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1"/>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Thanks!</a:t>
            </a:r>
            <a:endParaRPr sz="3000"/>
          </a:p>
        </p:txBody>
      </p:sp>
      <p:sp>
        <p:nvSpPr>
          <p:cNvPr id="397" name="Google Shape;397;p31"/>
          <p:cNvSpPr txBox="1"/>
          <p:nvPr>
            <p:ph idx="1" type="body"/>
          </p:nvPr>
        </p:nvSpPr>
        <p:spPr>
          <a:xfrm>
            <a:off x="104725" y="1460850"/>
            <a:ext cx="2881500" cy="358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sz="1800"/>
              <a:t>Contributors: </a:t>
            </a:r>
            <a:endParaRPr b="1" sz="1800"/>
          </a:p>
          <a:p>
            <a:pPr indent="0" lvl="0" marL="0" rtl="0" algn="l">
              <a:spcBef>
                <a:spcPts val="0"/>
              </a:spcBef>
              <a:spcAft>
                <a:spcPts val="0"/>
              </a:spcAft>
              <a:buNone/>
            </a:pPr>
            <a:r>
              <a:t/>
            </a:r>
            <a:endParaRPr b="1" sz="1800"/>
          </a:p>
          <a:p>
            <a:pPr indent="-311150" lvl="0" marL="457200" rtl="0" algn="l">
              <a:lnSpc>
                <a:spcPct val="150000"/>
              </a:lnSpc>
              <a:spcBef>
                <a:spcPts val="0"/>
              </a:spcBef>
              <a:spcAft>
                <a:spcPts val="0"/>
              </a:spcAft>
              <a:buSzPts val="1300"/>
              <a:buChar char="●"/>
            </a:pPr>
            <a:r>
              <a:rPr lang="en"/>
              <a:t>Oladiran Matthew O.</a:t>
            </a:r>
            <a:endParaRPr/>
          </a:p>
          <a:p>
            <a:pPr indent="-311150" lvl="0" marL="457200" rtl="0" algn="l">
              <a:lnSpc>
                <a:spcPct val="150000"/>
              </a:lnSpc>
              <a:spcBef>
                <a:spcPts val="0"/>
              </a:spcBef>
              <a:spcAft>
                <a:spcPts val="0"/>
              </a:spcAft>
              <a:buSzPts val="1300"/>
              <a:buChar char="●"/>
            </a:pPr>
            <a:r>
              <a:rPr lang="en"/>
              <a:t>Oluwabunmi Iwakin</a:t>
            </a:r>
            <a:endParaRPr/>
          </a:p>
          <a:p>
            <a:pPr indent="-311150" lvl="0" marL="457200" rtl="0" algn="l">
              <a:lnSpc>
                <a:spcPct val="150000"/>
              </a:lnSpc>
              <a:spcBef>
                <a:spcPts val="0"/>
              </a:spcBef>
              <a:spcAft>
                <a:spcPts val="0"/>
              </a:spcAft>
              <a:buSzPts val="1300"/>
              <a:buChar char="●"/>
            </a:pPr>
            <a:r>
              <a:rPr lang="en"/>
              <a:t>Aditya Kumar</a:t>
            </a:r>
            <a:endParaRPr/>
          </a:p>
          <a:p>
            <a:pPr indent="-311150" lvl="0" marL="457200" rtl="0" algn="l">
              <a:lnSpc>
                <a:spcPct val="150000"/>
              </a:lnSpc>
              <a:spcBef>
                <a:spcPts val="0"/>
              </a:spcBef>
              <a:spcAft>
                <a:spcPts val="0"/>
              </a:spcAft>
              <a:buSzPts val="1300"/>
              <a:buChar char="●"/>
            </a:pPr>
            <a:r>
              <a:rPr lang="en"/>
              <a:t>Phebian Nwokeji</a:t>
            </a:r>
            <a:endParaRPr/>
          </a:p>
          <a:p>
            <a:pPr indent="-311150" lvl="0" marL="457200" rtl="0" algn="l">
              <a:lnSpc>
                <a:spcPct val="150000"/>
              </a:lnSpc>
              <a:spcBef>
                <a:spcPts val="0"/>
              </a:spcBef>
              <a:spcAft>
                <a:spcPts val="0"/>
              </a:spcAft>
              <a:buSzPts val="1300"/>
              <a:buChar char="●"/>
            </a:pPr>
            <a:r>
              <a:rPr lang="en"/>
              <a:t>Adarsh Dhir</a:t>
            </a:r>
            <a:endParaRPr/>
          </a:p>
          <a:p>
            <a:pPr indent="-311150" lvl="0" marL="457200" rtl="0" algn="l">
              <a:lnSpc>
                <a:spcPct val="150000"/>
              </a:lnSpc>
              <a:spcBef>
                <a:spcPts val="0"/>
              </a:spcBef>
              <a:spcAft>
                <a:spcPts val="0"/>
              </a:spcAft>
              <a:buSzPts val="1300"/>
              <a:buChar char="●"/>
            </a:pPr>
            <a:r>
              <a:rPr lang="en"/>
              <a:t>Vaibhav Arekar</a:t>
            </a:r>
            <a:endParaRPr/>
          </a:p>
          <a:p>
            <a:pPr indent="-311150" lvl="0" marL="457200" rtl="0" algn="l">
              <a:lnSpc>
                <a:spcPct val="150000"/>
              </a:lnSpc>
              <a:spcBef>
                <a:spcPts val="0"/>
              </a:spcBef>
              <a:spcAft>
                <a:spcPts val="0"/>
              </a:spcAft>
              <a:buSzPts val="1300"/>
              <a:buChar char="●"/>
            </a:pPr>
            <a:r>
              <a:rPr lang="en"/>
              <a:t>Jennifer Serao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Find all codes</a:t>
            </a:r>
            <a:r>
              <a:rPr lang="en" u="sng">
                <a:solidFill>
                  <a:schemeClr val="hlink"/>
                </a:solidFill>
                <a:hlinkClick r:id="rId4"/>
              </a:rPr>
              <a:t> and executables here</a:t>
            </a:r>
            <a:endParaRPr/>
          </a:p>
        </p:txBody>
      </p:sp>
      <p:pic>
        <p:nvPicPr>
          <p:cNvPr descr="Black and white upward shot of Golden Gate Bridge" id="398" name="Google Shape;398;p31"/>
          <p:cNvPicPr preferRelativeResize="0"/>
          <p:nvPr/>
        </p:nvPicPr>
        <p:blipFill rotWithShape="1">
          <a:blip r:embed="rId5">
            <a:alphaModFix/>
          </a:blip>
          <a:srcRect b="0" l="19071" r="4853" t="9"/>
          <a:stretch/>
        </p:blipFill>
        <p:spPr>
          <a:xfrm>
            <a:off x="3274676" y="0"/>
            <a:ext cx="5869325" cy="5143504"/>
          </a:xfrm>
          <a:prstGeom prst="rect">
            <a:avLst/>
          </a:prstGeom>
          <a:noFill/>
          <a:ln>
            <a:noFill/>
          </a:ln>
        </p:spPr>
      </p:pic>
      <p:sp>
        <p:nvSpPr>
          <p:cNvPr id="399" name="Google Shape;399;p31"/>
          <p:cNvSpPr txBox="1"/>
          <p:nvPr/>
        </p:nvSpPr>
        <p:spPr>
          <a:xfrm>
            <a:off x="1065875" y="4821250"/>
            <a:ext cx="713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84" name="Shape 284"/>
        <p:cNvGrpSpPr/>
        <p:nvPr/>
      </p:nvGrpSpPr>
      <p:grpSpPr>
        <a:xfrm>
          <a:off x="0" y="0"/>
          <a:ext cx="0" cy="0"/>
          <a:chOff x="0" y="0"/>
          <a:chExt cx="0" cy="0"/>
        </a:xfrm>
      </p:grpSpPr>
      <p:sp>
        <p:nvSpPr>
          <p:cNvPr id="285" name="Google Shape;285;p14"/>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Introduction</a:t>
            </a:r>
            <a:endParaRPr/>
          </a:p>
        </p:txBody>
      </p:sp>
      <p:pic>
        <p:nvPicPr>
          <p:cNvPr descr="Image result for Electric vehicle" id="286" name="Google Shape;286;p14"/>
          <p:cNvPicPr preferRelativeResize="0"/>
          <p:nvPr/>
        </p:nvPicPr>
        <p:blipFill rotWithShape="1">
          <a:blip r:embed="rId3">
            <a:alphaModFix/>
          </a:blip>
          <a:srcRect b="0" l="0" r="0" t="0"/>
          <a:stretch/>
        </p:blipFill>
        <p:spPr>
          <a:xfrm>
            <a:off x="6451926" y="80745"/>
            <a:ext cx="2630714" cy="1362838"/>
          </a:xfrm>
          <a:prstGeom prst="rect">
            <a:avLst/>
          </a:prstGeom>
          <a:noFill/>
          <a:ln>
            <a:noFill/>
          </a:ln>
        </p:spPr>
      </p:pic>
      <p:sp>
        <p:nvSpPr>
          <p:cNvPr id="287" name="Google Shape;287;p14"/>
          <p:cNvSpPr/>
          <p:nvPr/>
        </p:nvSpPr>
        <p:spPr>
          <a:xfrm>
            <a:off x="7086135" y="660850"/>
            <a:ext cx="759819" cy="307057"/>
          </a:xfrm>
          <a:custGeom>
            <a:rect b="b" l="l" r="r" t="t"/>
            <a:pathLst>
              <a:path extrusionOk="0" h="235744" w="673897">
                <a:moveTo>
                  <a:pt x="7144" y="119062"/>
                </a:moveTo>
                <a:cubicBezTo>
                  <a:pt x="9922" y="117077"/>
                  <a:pt x="14984" y="112586"/>
                  <a:pt x="19050" y="109537"/>
                </a:cubicBezTo>
                <a:cubicBezTo>
                  <a:pt x="21340" y="107820"/>
                  <a:pt x="24170" y="106799"/>
                  <a:pt x="26194" y="104775"/>
                </a:cubicBezTo>
                <a:cubicBezTo>
                  <a:pt x="28218" y="102751"/>
                  <a:pt x="28575" y="99219"/>
                  <a:pt x="30956" y="97631"/>
                </a:cubicBezTo>
                <a:cubicBezTo>
                  <a:pt x="33679" y="95816"/>
                  <a:pt x="37346" y="96190"/>
                  <a:pt x="40481" y="95250"/>
                </a:cubicBezTo>
                <a:cubicBezTo>
                  <a:pt x="45290" y="93807"/>
                  <a:pt x="50006" y="92075"/>
                  <a:pt x="54769" y="90487"/>
                </a:cubicBezTo>
                <a:cubicBezTo>
                  <a:pt x="57150" y="89693"/>
                  <a:pt x="59824" y="89498"/>
                  <a:pt x="61912" y="88106"/>
                </a:cubicBezTo>
                <a:cubicBezTo>
                  <a:pt x="64293" y="86519"/>
                  <a:pt x="66341" y="84249"/>
                  <a:pt x="69056" y="83344"/>
                </a:cubicBezTo>
                <a:cubicBezTo>
                  <a:pt x="73637" y="81817"/>
                  <a:pt x="78631" y="82010"/>
                  <a:pt x="83344" y="80962"/>
                </a:cubicBezTo>
                <a:cubicBezTo>
                  <a:pt x="85794" y="80417"/>
                  <a:pt x="88106" y="79375"/>
                  <a:pt x="90487" y="78581"/>
                </a:cubicBezTo>
                <a:cubicBezTo>
                  <a:pt x="92868" y="76200"/>
                  <a:pt x="94687" y="73072"/>
                  <a:pt x="97631" y="71437"/>
                </a:cubicBezTo>
                <a:cubicBezTo>
                  <a:pt x="102020" y="68999"/>
                  <a:pt x="107156" y="68262"/>
                  <a:pt x="111919" y="66675"/>
                </a:cubicBezTo>
                <a:cubicBezTo>
                  <a:pt x="124389" y="62519"/>
                  <a:pt x="116573" y="64650"/>
                  <a:pt x="135731" y="61912"/>
                </a:cubicBezTo>
                <a:cubicBezTo>
                  <a:pt x="149272" y="51757"/>
                  <a:pt x="141491" y="56024"/>
                  <a:pt x="159544" y="50006"/>
                </a:cubicBezTo>
                <a:lnTo>
                  <a:pt x="166687" y="47625"/>
                </a:lnTo>
                <a:cubicBezTo>
                  <a:pt x="169068" y="46037"/>
                  <a:pt x="171216" y="44024"/>
                  <a:pt x="173831" y="42862"/>
                </a:cubicBezTo>
                <a:cubicBezTo>
                  <a:pt x="178419" y="40823"/>
                  <a:pt x="183356" y="39687"/>
                  <a:pt x="188119" y="38100"/>
                </a:cubicBezTo>
                <a:lnTo>
                  <a:pt x="202406" y="33337"/>
                </a:lnTo>
                <a:lnTo>
                  <a:pt x="216694" y="28575"/>
                </a:lnTo>
                <a:lnTo>
                  <a:pt x="223837" y="26194"/>
                </a:lnTo>
                <a:cubicBezTo>
                  <a:pt x="226218" y="24606"/>
                  <a:pt x="228366" y="22593"/>
                  <a:pt x="230981" y="21431"/>
                </a:cubicBezTo>
                <a:cubicBezTo>
                  <a:pt x="242125" y="16478"/>
                  <a:pt x="245977" y="16776"/>
                  <a:pt x="257175" y="14287"/>
                </a:cubicBezTo>
                <a:cubicBezTo>
                  <a:pt x="260370" y="13577"/>
                  <a:pt x="263553" y="12805"/>
                  <a:pt x="266700" y="11906"/>
                </a:cubicBezTo>
                <a:cubicBezTo>
                  <a:pt x="275629" y="9355"/>
                  <a:pt x="273130" y="9006"/>
                  <a:pt x="283369" y="7144"/>
                </a:cubicBezTo>
                <a:cubicBezTo>
                  <a:pt x="293789" y="5249"/>
                  <a:pt x="303988" y="4678"/>
                  <a:pt x="314325" y="2381"/>
                </a:cubicBezTo>
                <a:cubicBezTo>
                  <a:pt x="316775" y="1837"/>
                  <a:pt x="319088" y="794"/>
                  <a:pt x="321469" y="0"/>
                </a:cubicBezTo>
                <a:lnTo>
                  <a:pt x="335756" y="4762"/>
                </a:lnTo>
                <a:cubicBezTo>
                  <a:pt x="338137" y="5556"/>
                  <a:pt x="340811" y="5752"/>
                  <a:pt x="342900" y="7144"/>
                </a:cubicBezTo>
                <a:cubicBezTo>
                  <a:pt x="352132" y="13298"/>
                  <a:pt x="347329" y="11001"/>
                  <a:pt x="357187" y="14287"/>
                </a:cubicBezTo>
                <a:cubicBezTo>
                  <a:pt x="368510" y="21836"/>
                  <a:pt x="361613" y="18143"/>
                  <a:pt x="378619" y="23812"/>
                </a:cubicBezTo>
                <a:lnTo>
                  <a:pt x="392906" y="28575"/>
                </a:lnTo>
                <a:cubicBezTo>
                  <a:pt x="395287" y="29369"/>
                  <a:pt x="397565" y="30601"/>
                  <a:pt x="400050" y="30956"/>
                </a:cubicBezTo>
                <a:lnTo>
                  <a:pt x="416719" y="33337"/>
                </a:lnTo>
                <a:cubicBezTo>
                  <a:pt x="431289" y="38196"/>
                  <a:pt x="417913" y="34255"/>
                  <a:pt x="442912" y="38100"/>
                </a:cubicBezTo>
                <a:cubicBezTo>
                  <a:pt x="446913" y="38715"/>
                  <a:pt x="450850" y="39687"/>
                  <a:pt x="454819" y="40481"/>
                </a:cubicBezTo>
                <a:cubicBezTo>
                  <a:pt x="459581" y="43656"/>
                  <a:pt x="463676" y="48196"/>
                  <a:pt x="469106" y="50006"/>
                </a:cubicBezTo>
                <a:cubicBezTo>
                  <a:pt x="471487" y="50800"/>
                  <a:pt x="473836" y="51697"/>
                  <a:pt x="476250" y="52387"/>
                </a:cubicBezTo>
                <a:cubicBezTo>
                  <a:pt x="482284" y="54111"/>
                  <a:pt x="487215" y="54706"/>
                  <a:pt x="492919" y="57150"/>
                </a:cubicBezTo>
                <a:cubicBezTo>
                  <a:pt x="501113" y="60661"/>
                  <a:pt x="507309" y="65733"/>
                  <a:pt x="516731" y="66675"/>
                </a:cubicBezTo>
                <a:cubicBezTo>
                  <a:pt x="546912" y="69693"/>
                  <a:pt x="532628" y="68067"/>
                  <a:pt x="559594" y="71437"/>
                </a:cubicBezTo>
                <a:lnTo>
                  <a:pt x="573881" y="76200"/>
                </a:lnTo>
                <a:cubicBezTo>
                  <a:pt x="578969" y="77896"/>
                  <a:pt x="585319" y="80215"/>
                  <a:pt x="590550" y="80962"/>
                </a:cubicBezTo>
                <a:cubicBezTo>
                  <a:pt x="598447" y="82090"/>
                  <a:pt x="606434" y="82463"/>
                  <a:pt x="614362" y="83344"/>
                </a:cubicBezTo>
                <a:cubicBezTo>
                  <a:pt x="628220" y="84884"/>
                  <a:pt x="636515" y="86168"/>
                  <a:pt x="650081" y="88106"/>
                </a:cubicBezTo>
                <a:cubicBezTo>
                  <a:pt x="666457" y="99023"/>
                  <a:pt x="658939" y="95821"/>
                  <a:pt x="671512" y="100012"/>
                </a:cubicBezTo>
                <a:cubicBezTo>
                  <a:pt x="674933" y="110271"/>
                  <a:pt x="674443" y="104041"/>
                  <a:pt x="671512" y="114300"/>
                </a:cubicBezTo>
                <a:cubicBezTo>
                  <a:pt x="670613" y="117447"/>
                  <a:pt x="672152" y="122566"/>
                  <a:pt x="669131" y="123825"/>
                </a:cubicBezTo>
                <a:cubicBezTo>
                  <a:pt x="661038" y="127197"/>
                  <a:pt x="651668" y="125412"/>
                  <a:pt x="642937" y="126206"/>
                </a:cubicBezTo>
                <a:cubicBezTo>
                  <a:pt x="640556" y="127794"/>
                  <a:pt x="637582" y="128734"/>
                  <a:pt x="635794" y="130969"/>
                </a:cubicBezTo>
                <a:cubicBezTo>
                  <a:pt x="634226" y="132929"/>
                  <a:pt x="635454" y="136653"/>
                  <a:pt x="633412" y="138112"/>
                </a:cubicBezTo>
                <a:cubicBezTo>
                  <a:pt x="629327" y="141030"/>
                  <a:pt x="619125" y="142875"/>
                  <a:pt x="619125" y="142875"/>
                </a:cubicBezTo>
                <a:cubicBezTo>
                  <a:pt x="616744" y="145256"/>
                  <a:pt x="614925" y="148384"/>
                  <a:pt x="611981" y="150019"/>
                </a:cubicBezTo>
                <a:cubicBezTo>
                  <a:pt x="607593" y="152457"/>
                  <a:pt x="597694" y="154781"/>
                  <a:pt x="597694" y="154781"/>
                </a:cubicBezTo>
                <a:cubicBezTo>
                  <a:pt x="595313" y="156369"/>
                  <a:pt x="593165" y="158382"/>
                  <a:pt x="590550" y="159544"/>
                </a:cubicBezTo>
                <a:cubicBezTo>
                  <a:pt x="585962" y="161583"/>
                  <a:pt x="581025" y="162719"/>
                  <a:pt x="576262" y="164306"/>
                </a:cubicBezTo>
                <a:lnTo>
                  <a:pt x="561975" y="169069"/>
                </a:lnTo>
                <a:lnTo>
                  <a:pt x="547687" y="173831"/>
                </a:lnTo>
                <a:lnTo>
                  <a:pt x="540544" y="176212"/>
                </a:lnTo>
                <a:cubicBezTo>
                  <a:pt x="538163" y="177800"/>
                  <a:pt x="536031" y="179848"/>
                  <a:pt x="533400" y="180975"/>
                </a:cubicBezTo>
                <a:cubicBezTo>
                  <a:pt x="530392" y="182264"/>
                  <a:pt x="527022" y="182457"/>
                  <a:pt x="523875" y="183356"/>
                </a:cubicBezTo>
                <a:cubicBezTo>
                  <a:pt x="521461" y="184046"/>
                  <a:pt x="519177" y="185173"/>
                  <a:pt x="516731" y="185737"/>
                </a:cubicBezTo>
                <a:cubicBezTo>
                  <a:pt x="508844" y="187557"/>
                  <a:pt x="492919" y="190500"/>
                  <a:pt x="492919" y="190500"/>
                </a:cubicBezTo>
                <a:cubicBezTo>
                  <a:pt x="490538" y="192087"/>
                  <a:pt x="488390" y="194100"/>
                  <a:pt x="485775" y="195262"/>
                </a:cubicBezTo>
                <a:cubicBezTo>
                  <a:pt x="481187" y="197301"/>
                  <a:pt x="471487" y="200025"/>
                  <a:pt x="471487" y="200025"/>
                </a:cubicBezTo>
                <a:cubicBezTo>
                  <a:pt x="469106" y="201612"/>
                  <a:pt x="466903" y="203507"/>
                  <a:pt x="464344" y="204787"/>
                </a:cubicBezTo>
                <a:cubicBezTo>
                  <a:pt x="462099" y="205910"/>
                  <a:pt x="459394" y="205950"/>
                  <a:pt x="457200" y="207169"/>
                </a:cubicBezTo>
                <a:cubicBezTo>
                  <a:pt x="452196" y="209949"/>
                  <a:pt x="448342" y="214884"/>
                  <a:pt x="442912" y="216694"/>
                </a:cubicBezTo>
                <a:lnTo>
                  <a:pt x="428625" y="221456"/>
                </a:lnTo>
                <a:cubicBezTo>
                  <a:pt x="426244" y="222250"/>
                  <a:pt x="423916" y="223228"/>
                  <a:pt x="421481" y="223837"/>
                </a:cubicBezTo>
                <a:cubicBezTo>
                  <a:pt x="418306" y="224631"/>
                  <a:pt x="415091" y="225279"/>
                  <a:pt x="411956" y="226219"/>
                </a:cubicBezTo>
                <a:cubicBezTo>
                  <a:pt x="407148" y="227662"/>
                  <a:pt x="402539" y="229764"/>
                  <a:pt x="397669" y="230981"/>
                </a:cubicBezTo>
                <a:cubicBezTo>
                  <a:pt x="385709" y="233971"/>
                  <a:pt x="391249" y="232327"/>
                  <a:pt x="381000" y="235744"/>
                </a:cubicBezTo>
                <a:cubicBezTo>
                  <a:pt x="372269" y="234950"/>
                  <a:pt x="363440" y="234886"/>
                  <a:pt x="354806" y="233362"/>
                </a:cubicBezTo>
                <a:cubicBezTo>
                  <a:pt x="349862" y="232490"/>
                  <a:pt x="345441" y="229584"/>
                  <a:pt x="340519" y="228600"/>
                </a:cubicBezTo>
                <a:cubicBezTo>
                  <a:pt x="336550" y="227806"/>
                  <a:pt x="332517" y="227284"/>
                  <a:pt x="328612" y="226219"/>
                </a:cubicBezTo>
                <a:cubicBezTo>
                  <a:pt x="323769" y="224898"/>
                  <a:pt x="319087" y="223044"/>
                  <a:pt x="314325" y="221456"/>
                </a:cubicBezTo>
                <a:cubicBezTo>
                  <a:pt x="311944" y="220662"/>
                  <a:pt x="309666" y="219430"/>
                  <a:pt x="307181" y="219075"/>
                </a:cubicBezTo>
                <a:lnTo>
                  <a:pt x="290512" y="216694"/>
                </a:lnTo>
                <a:lnTo>
                  <a:pt x="276225" y="211931"/>
                </a:lnTo>
                <a:lnTo>
                  <a:pt x="269081" y="209550"/>
                </a:lnTo>
                <a:cubicBezTo>
                  <a:pt x="257761" y="202002"/>
                  <a:pt x="264652" y="205692"/>
                  <a:pt x="247650" y="200025"/>
                </a:cubicBezTo>
                <a:lnTo>
                  <a:pt x="240506" y="197644"/>
                </a:lnTo>
                <a:cubicBezTo>
                  <a:pt x="238125" y="196850"/>
                  <a:pt x="235867" y="195419"/>
                  <a:pt x="233362" y="195262"/>
                </a:cubicBezTo>
                <a:lnTo>
                  <a:pt x="195262" y="192881"/>
                </a:lnTo>
                <a:cubicBezTo>
                  <a:pt x="188097" y="192308"/>
                  <a:pt x="180975" y="191294"/>
                  <a:pt x="173831" y="190500"/>
                </a:cubicBezTo>
                <a:cubicBezTo>
                  <a:pt x="170656" y="189706"/>
                  <a:pt x="167441" y="189059"/>
                  <a:pt x="164306" y="188119"/>
                </a:cubicBezTo>
                <a:cubicBezTo>
                  <a:pt x="154017" y="185032"/>
                  <a:pt x="150259" y="182806"/>
                  <a:pt x="140494" y="180975"/>
                </a:cubicBezTo>
                <a:cubicBezTo>
                  <a:pt x="102178" y="173791"/>
                  <a:pt x="123570" y="180095"/>
                  <a:pt x="97631" y="171450"/>
                </a:cubicBezTo>
                <a:lnTo>
                  <a:pt x="76200" y="164306"/>
                </a:lnTo>
                <a:lnTo>
                  <a:pt x="69056" y="161925"/>
                </a:lnTo>
                <a:cubicBezTo>
                  <a:pt x="66675" y="160337"/>
                  <a:pt x="64543" y="158289"/>
                  <a:pt x="61912" y="157162"/>
                </a:cubicBezTo>
                <a:cubicBezTo>
                  <a:pt x="58904" y="155873"/>
                  <a:pt x="55534" y="155680"/>
                  <a:pt x="52387" y="154781"/>
                </a:cubicBezTo>
                <a:cubicBezTo>
                  <a:pt x="49974" y="154092"/>
                  <a:pt x="47625" y="153194"/>
                  <a:pt x="45244" y="152400"/>
                </a:cubicBezTo>
                <a:cubicBezTo>
                  <a:pt x="42863" y="150812"/>
                  <a:pt x="40660" y="148917"/>
                  <a:pt x="38100" y="147637"/>
                </a:cubicBezTo>
                <a:cubicBezTo>
                  <a:pt x="32995" y="145085"/>
                  <a:pt x="23938" y="143961"/>
                  <a:pt x="19050" y="142875"/>
                </a:cubicBezTo>
                <a:cubicBezTo>
                  <a:pt x="15855" y="142165"/>
                  <a:pt x="12700" y="141288"/>
                  <a:pt x="9525" y="140494"/>
                </a:cubicBezTo>
                <a:cubicBezTo>
                  <a:pt x="4039" y="136837"/>
                  <a:pt x="0" y="136255"/>
                  <a:pt x="0" y="128587"/>
                </a:cubicBezTo>
                <a:cubicBezTo>
                  <a:pt x="0" y="126077"/>
                  <a:pt x="136" y="122566"/>
                  <a:pt x="2381" y="121444"/>
                </a:cubicBezTo>
                <a:cubicBezTo>
                  <a:pt x="5931" y="119669"/>
                  <a:pt x="4366" y="121047"/>
                  <a:pt x="7144" y="119062"/>
                </a:cubicBezTo>
                <a:close/>
              </a:path>
            </a:pathLst>
          </a:custGeom>
          <a:solidFill>
            <a:srgbClr val="AD0000">
              <a:alpha val="20000"/>
            </a:srgbClr>
          </a:soli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88" name="Google Shape;288;p14"/>
          <p:cNvSpPr/>
          <p:nvPr/>
        </p:nvSpPr>
        <p:spPr>
          <a:xfrm>
            <a:off x="6476531" y="503688"/>
            <a:ext cx="311944" cy="454818"/>
          </a:xfrm>
          <a:custGeom>
            <a:rect b="b" l="l" r="r" t="t"/>
            <a:pathLst>
              <a:path extrusionOk="0" h="454818" w="311944">
                <a:moveTo>
                  <a:pt x="311944" y="0"/>
                </a:moveTo>
                <a:cubicBezTo>
                  <a:pt x="307975" y="794"/>
                  <a:pt x="302900" y="-481"/>
                  <a:pt x="300038" y="2381"/>
                </a:cubicBezTo>
                <a:cubicBezTo>
                  <a:pt x="279925" y="22494"/>
                  <a:pt x="312189" y="9444"/>
                  <a:pt x="290513" y="16668"/>
                </a:cubicBezTo>
                <a:cubicBezTo>
                  <a:pt x="288925" y="19049"/>
                  <a:pt x="287774" y="21788"/>
                  <a:pt x="285750" y="23812"/>
                </a:cubicBezTo>
                <a:cubicBezTo>
                  <a:pt x="281133" y="28430"/>
                  <a:pt x="277275" y="29019"/>
                  <a:pt x="271463" y="30956"/>
                </a:cubicBezTo>
                <a:cubicBezTo>
                  <a:pt x="269875" y="33337"/>
                  <a:pt x="268532" y="35901"/>
                  <a:pt x="266700" y="38100"/>
                </a:cubicBezTo>
                <a:cubicBezTo>
                  <a:pt x="260971" y="44975"/>
                  <a:pt x="259437" y="45323"/>
                  <a:pt x="252413" y="50006"/>
                </a:cubicBezTo>
                <a:cubicBezTo>
                  <a:pt x="250825" y="52387"/>
                  <a:pt x="248812" y="54535"/>
                  <a:pt x="247650" y="57150"/>
                </a:cubicBezTo>
                <a:cubicBezTo>
                  <a:pt x="243876" y="65642"/>
                  <a:pt x="244593" y="72113"/>
                  <a:pt x="238125" y="78581"/>
                </a:cubicBezTo>
                <a:cubicBezTo>
                  <a:pt x="236102" y="80604"/>
                  <a:pt x="233363" y="81756"/>
                  <a:pt x="230982" y="83343"/>
                </a:cubicBezTo>
                <a:cubicBezTo>
                  <a:pt x="229394" y="85724"/>
                  <a:pt x="227499" y="87927"/>
                  <a:pt x="226219" y="90487"/>
                </a:cubicBezTo>
                <a:cubicBezTo>
                  <a:pt x="225096" y="92732"/>
                  <a:pt x="223838" y="95121"/>
                  <a:pt x="223838" y="97631"/>
                </a:cubicBezTo>
                <a:cubicBezTo>
                  <a:pt x="223838" y="117491"/>
                  <a:pt x="224306" y="137395"/>
                  <a:pt x="226219" y="157162"/>
                </a:cubicBezTo>
                <a:cubicBezTo>
                  <a:pt x="226703" y="162159"/>
                  <a:pt x="229765" y="166580"/>
                  <a:pt x="230982" y="171450"/>
                </a:cubicBezTo>
                <a:cubicBezTo>
                  <a:pt x="231776" y="174625"/>
                  <a:pt x="232653" y="177780"/>
                  <a:pt x="233363" y="180975"/>
                </a:cubicBezTo>
                <a:cubicBezTo>
                  <a:pt x="234241" y="184926"/>
                  <a:pt x="235020" y="188899"/>
                  <a:pt x="235744" y="192881"/>
                </a:cubicBezTo>
                <a:cubicBezTo>
                  <a:pt x="236608" y="197631"/>
                  <a:pt x="236954" y="202484"/>
                  <a:pt x="238125" y="207168"/>
                </a:cubicBezTo>
                <a:cubicBezTo>
                  <a:pt x="239343" y="212038"/>
                  <a:pt x="241300" y="216693"/>
                  <a:pt x="242888" y="221456"/>
                </a:cubicBezTo>
                <a:cubicBezTo>
                  <a:pt x="243682" y="223837"/>
                  <a:pt x="243877" y="226511"/>
                  <a:pt x="245269" y="228600"/>
                </a:cubicBezTo>
                <a:cubicBezTo>
                  <a:pt x="248444" y="233362"/>
                  <a:pt x="252984" y="237457"/>
                  <a:pt x="254794" y="242887"/>
                </a:cubicBezTo>
                <a:cubicBezTo>
                  <a:pt x="258080" y="252746"/>
                  <a:pt x="255783" y="247943"/>
                  <a:pt x="261938" y="257175"/>
                </a:cubicBezTo>
                <a:lnTo>
                  <a:pt x="269082" y="278606"/>
                </a:lnTo>
                <a:lnTo>
                  <a:pt x="271463" y="285750"/>
                </a:lnTo>
                <a:lnTo>
                  <a:pt x="273844" y="292893"/>
                </a:lnTo>
                <a:cubicBezTo>
                  <a:pt x="276337" y="310344"/>
                  <a:pt x="278495" y="327830"/>
                  <a:pt x="280988" y="345281"/>
                </a:cubicBezTo>
                <a:cubicBezTo>
                  <a:pt x="280194" y="358775"/>
                  <a:pt x="279831" y="372301"/>
                  <a:pt x="278607" y="385762"/>
                </a:cubicBezTo>
                <a:cubicBezTo>
                  <a:pt x="278241" y="389793"/>
                  <a:pt x="278710" y="394473"/>
                  <a:pt x="276225" y="397668"/>
                </a:cubicBezTo>
                <a:cubicBezTo>
                  <a:pt x="272711" y="402186"/>
                  <a:pt x="266700" y="404018"/>
                  <a:pt x="261938" y="407193"/>
                </a:cubicBezTo>
                <a:lnTo>
                  <a:pt x="247650" y="416718"/>
                </a:lnTo>
                <a:cubicBezTo>
                  <a:pt x="245269" y="417512"/>
                  <a:pt x="242752" y="417977"/>
                  <a:pt x="240507" y="419100"/>
                </a:cubicBezTo>
                <a:cubicBezTo>
                  <a:pt x="224068" y="427320"/>
                  <a:pt x="243654" y="421289"/>
                  <a:pt x="223838" y="426243"/>
                </a:cubicBezTo>
                <a:cubicBezTo>
                  <a:pt x="206907" y="424550"/>
                  <a:pt x="199151" y="424113"/>
                  <a:pt x="183357" y="421481"/>
                </a:cubicBezTo>
                <a:cubicBezTo>
                  <a:pt x="141513" y="414508"/>
                  <a:pt x="209337" y="424514"/>
                  <a:pt x="154782" y="416718"/>
                </a:cubicBezTo>
                <a:cubicBezTo>
                  <a:pt x="144463" y="417512"/>
                  <a:pt x="134048" y="417486"/>
                  <a:pt x="123825" y="419100"/>
                </a:cubicBezTo>
                <a:cubicBezTo>
                  <a:pt x="118867" y="419883"/>
                  <a:pt x="114543" y="423477"/>
                  <a:pt x="109538" y="423862"/>
                </a:cubicBezTo>
                <a:lnTo>
                  <a:pt x="78582" y="426243"/>
                </a:lnTo>
                <a:cubicBezTo>
                  <a:pt x="61753" y="429610"/>
                  <a:pt x="70515" y="427345"/>
                  <a:pt x="52388" y="433387"/>
                </a:cubicBezTo>
                <a:lnTo>
                  <a:pt x="52388" y="433387"/>
                </a:lnTo>
                <a:cubicBezTo>
                  <a:pt x="47546" y="434597"/>
                  <a:pt x="40508" y="436098"/>
                  <a:pt x="35719" y="438150"/>
                </a:cubicBezTo>
                <a:cubicBezTo>
                  <a:pt x="15134" y="446972"/>
                  <a:pt x="35795" y="439712"/>
                  <a:pt x="19050" y="445293"/>
                </a:cubicBezTo>
                <a:cubicBezTo>
                  <a:pt x="16669" y="446881"/>
                  <a:pt x="14467" y="448776"/>
                  <a:pt x="11907" y="450056"/>
                </a:cubicBezTo>
                <a:cubicBezTo>
                  <a:pt x="9662" y="451179"/>
                  <a:pt x="7094" y="451505"/>
                  <a:pt x="4763" y="452437"/>
                </a:cubicBezTo>
                <a:cubicBezTo>
                  <a:pt x="3115" y="453096"/>
                  <a:pt x="1588" y="454024"/>
                  <a:pt x="0" y="454818"/>
                </a:cubicBezTo>
              </a:path>
            </a:pathLst>
          </a:custGeom>
          <a:noFill/>
          <a:ln cap="flat" cmpd="sng" w="38100">
            <a:solidFill>
              <a:srgbClr val="AD0000">
                <a:alpha val="20000"/>
              </a:srgbClr>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89" name="Google Shape;289;p14"/>
          <p:cNvSpPr/>
          <p:nvPr/>
        </p:nvSpPr>
        <p:spPr>
          <a:xfrm>
            <a:off x="8369040" y="643447"/>
            <a:ext cx="248302" cy="270251"/>
          </a:xfrm>
          <a:custGeom>
            <a:rect b="b" l="l" r="r" t="t"/>
            <a:pathLst>
              <a:path extrusionOk="0" h="217069" w="199439">
                <a:moveTo>
                  <a:pt x="95250" y="2756"/>
                </a:moveTo>
                <a:cubicBezTo>
                  <a:pt x="92472" y="3550"/>
                  <a:pt x="86758" y="2965"/>
                  <a:pt x="83343" y="5138"/>
                </a:cubicBezTo>
                <a:cubicBezTo>
                  <a:pt x="70868" y="13076"/>
                  <a:pt x="73029" y="19247"/>
                  <a:pt x="61912" y="24188"/>
                </a:cubicBezTo>
                <a:cubicBezTo>
                  <a:pt x="57325" y="26227"/>
                  <a:pt x="47625" y="28950"/>
                  <a:pt x="47625" y="28950"/>
                </a:cubicBezTo>
                <a:lnTo>
                  <a:pt x="26193" y="43238"/>
                </a:lnTo>
                <a:lnTo>
                  <a:pt x="19050" y="48000"/>
                </a:lnTo>
                <a:cubicBezTo>
                  <a:pt x="13062" y="65958"/>
                  <a:pt x="21835" y="44519"/>
                  <a:pt x="9525" y="59906"/>
                </a:cubicBezTo>
                <a:cubicBezTo>
                  <a:pt x="7957" y="61866"/>
                  <a:pt x="8535" y="64961"/>
                  <a:pt x="7143" y="67050"/>
                </a:cubicBezTo>
                <a:cubicBezTo>
                  <a:pt x="5275" y="69852"/>
                  <a:pt x="2381" y="71813"/>
                  <a:pt x="0" y="74194"/>
                </a:cubicBezTo>
                <a:cubicBezTo>
                  <a:pt x="794" y="85306"/>
                  <a:pt x="729" y="96514"/>
                  <a:pt x="2381" y="107531"/>
                </a:cubicBezTo>
                <a:cubicBezTo>
                  <a:pt x="3126" y="112496"/>
                  <a:pt x="6318" y="116867"/>
                  <a:pt x="7143" y="121819"/>
                </a:cubicBezTo>
                <a:cubicBezTo>
                  <a:pt x="12319" y="152870"/>
                  <a:pt x="8853" y="141233"/>
                  <a:pt x="14287" y="157538"/>
                </a:cubicBezTo>
                <a:cubicBezTo>
                  <a:pt x="15081" y="164682"/>
                  <a:pt x="15486" y="171879"/>
                  <a:pt x="16668" y="178969"/>
                </a:cubicBezTo>
                <a:cubicBezTo>
                  <a:pt x="17081" y="181445"/>
                  <a:pt x="17658" y="184024"/>
                  <a:pt x="19050" y="186113"/>
                </a:cubicBezTo>
                <a:cubicBezTo>
                  <a:pt x="20918" y="188915"/>
                  <a:pt x="23391" y="191388"/>
                  <a:pt x="26193" y="193256"/>
                </a:cubicBezTo>
                <a:cubicBezTo>
                  <a:pt x="28282" y="194648"/>
                  <a:pt x="30876" y="195146"/>
                  <a:pt x="33337" y="195638"/>
                </a:cubicBezTo>
                <a:cubicBezTo>
                  <a:pt x="42806" y="197532"/>
                  <a:pt x="61912" y="200400"/>
                  <a:pt x="61912" y="200400"/>
                </a:cubicBezTo>
                <a:cubicBezTo>
                  <a:pt x="63270" y="204476"/>
                  <a:pt x="65098" y="212050"/>
                  <a:pt x="69056" y="214688"/>
                </a:cubicBezTo>
                <a:cubicBezTo>
                  <a:pt x="71779" y="216503"/>
                  <a:pt x="75406" y="216275"/>
                  <a:pt x="78581" y="217069"/>
                </a:cubicBezTo>
                <a:cubicBezTo>
                  <a:pt x="90487" y="216275"/>
                  <a:pt x="102440" y="216006"/>
                  <a:pt x="114300" y="214688"/>
                </a:cubicBezTo>
                <a:cubicBezTo>
                  <a:pt x="116795" y="214411"/>
                  <a:pt x="119668" y="214081"/>
                  <a:pt x="121443" y="212306"/>
                </a:cubicBezTo>
                <a:cubicBezTo>
                  <a:pt x="129656" y="204093"/>
                  <a:pt x="116816" y="205376"/>
                  <a:pt x="128587" y="198019"/>
                </a:cubicBezTo>
                <a:cubicBezTo>
                  <a:pt x="132844" y="195358"/>
                  <a:pt x="138112" y="194844"/>
                  <a:pt x="142875" y="193256"/>
                </a:cubicBezTo>
                <a:lnTo>
                  <a:pt x="157162" y="188494"/>
                </a:lnTo>
                <a:lnTo>
                  <a:pt x="164306" y="186113"/>
                </a:lnTo>
                <a:lnTo>
                  <a:pt x="171450" y="183731"/>
                </a:lnTo>
                <a:cubicBezTo>
                  <a:pt x="176715" y="178466"/>
                  <a:pt x="180041" y="176074"/>
                  <a:pt x="183356" y="169444"/>
                </a:cubicBezTo>
                <a:cubicBezTo>
                  <a:pt x="184479" y="167199"/>
                  <a:pt x="184943" y="164681"/>
                  <a:pt x="185737" y="162300"/>
                </a:cubicBezTo>
                <a:cubicBezTo>
                  <a:pt x="183676" y="147874"/>
                  <a:pt x="180975" y="131293"/>
                  <a:pt x="180975" y="117056"/>
                </a:cubicBezTo>
                <a:cubicBezTo>
                  <a:pt x="180975" y="114546"/>
                  <a:pt x="181788" y="111873"/>
                  <a:pt x="183356" y="109913"/>
                </a:cubicBezTo>
                <a:cubicBezTo>
                  <a:pt x="185144" y="107678"/>
                  <a:pt x="188119" y="106738"/>
                  <a:pt x="190500" y="105150"/>
                </a:cubicBezTo>
                <a:cubicBezTo>
                  <a:pt x="200583" y="90023"/>
                  <a:pt x="203162" y="89279"/>
                  <a:pt x="192881" y="59906"/>
                </a:cubicBezTo>
                <a:cubicBezTo>
                  <a:pt x="190990" y="54503"/>
                  <a:pt x="178593" y="50381"/>
                  <a:pt x="178593" y="50381"/>
                </a:cubicBezTo>
                <a:cubicBezTo>
                  <a:pt x="177006" y="48000"/>
                  <a:pt x="175732" y="45377"/>
                  <a:pt x="173831" y="43238"/>
                </a:cubicBezTo>
                <a:cubicBezTo>
                  <a:pt x="169356" y="38204"/>
                  <a:pt x="163279" y="34554"/>
                  <a:pt x="159543" y="28950"/>
                </a:cubicBezTo>
                <a:cubicBezTo>
                  <a:pt x="153194" y="19425"/>
                  <a:pt x="157162" y="23393"/>
                  <a:pt x="147637" y="17044"/>
                </a:cubicBezTo>
                <a:cubicBezTo>
                  <a:pt x="146050" y="14663"/>
                  <a:pt x="145651" y="10594"/>
                  <a:pt x="142875" y="9900"/>
                </a:cubicBezTo>
                <a:cubicBezTo>
                  <a:pt x="138083" y="8702"/>
                  <a:pt x="126943" y="12829"/>
                  <a:pt x="121443" y="14663"/>
                </a:cubicBezTo>
                <a:cubicBezTo>
                  <a:pt x="114157" y="12841"/>
                  <a:pt x="110256" y="13000"/>
                  <a:pt x="104775" y="7519"/>
                </a:cubicBezTo>
                <a:cubicBezTo>
                  <a:pt x="102751" y="5495"/>
                  <a:pt x="102572" y="1655"/>
                  <a:pt x="100012" y="375"/>
                </a:cubicBezTo>
                <a:cubicBezTo>
                  <a:pt x="97172" y="-1045"/>
                  <a:pt x="98028" y="1962"/>
                  <a:pt x="95250" y="2756"/>
                </a:cubicBezTo>
                <a:close/>
              </a:path>
            </a:pathLst>
          </a:custGeom>
          <a:solidFill>
            <a:srgbClr val="AD0000">
              <a:alpha val="20000"/>
            </a:srgbClr>
          </a:soli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1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a:t>
            </a:r>
            <a:endParaRPr/>
          </a:p>
        </p:txBody>
      </p:sp>
      <p:sp>
        <p:nvSpPr>
          <p:cNvPr id="295" name="Google Shape;295;p15"/>
          <p:cNvSpPr txBox="1"/>
          <p:nvPr>
            <p:ph idx="1" type="body"/>
          </p:nvPr>
        </p:nvSpPr>
        <p:spPr>
          <a:xfrm>
            <a:off x="1303800" y="1162425"/>
            <a:ext cx="7030500" cy="3765600"/>
          </a:xfrm>
          <a:prstGeom prst="rect">
            <a:avLst/>
          </a:prstGeom>
        </p:spPr>
        <p:txBody>
          <a:bodyPr anchorCtr="0" anchor="t" bIns="91425" lIns="91425" spcFirstLastPara="1" rIns="91425" wrap="square" tIns="91425">
            <a:normAutofit lnSpcReduction="10000"/>
          </a:bodyPr>
          <a:lstStyle/>
          <a:p>
            <a:pPr indent="-374650" lvl="0" marL="457200" rtl="0" algn="l">
              <a:lnSpc>
                <a:spcPct val="115000"/>
              </a:lnSpc>
              <a:spcBef>
                <a:spcPts val="0"/>
              </a:spcBef>
              <a:spcAft>
                <a:spcPts val="0"/>
              </a:spcAft>
              <a:buSzPts val="2300"/>
              <a:buChar char="-"/>
            </a:pPr>
            <a:r>
              <a:rPr lang="en" sz="1500"/>
              <a:t>Electric vehicles (EVs) are a promising technology for achieving a sustainable transport sector in the future, due to their very low to zero-carbon emissions, low noise, and high efficiency.</a:t>
            </a:r>
            <a:endParaRPr/>
          </a:p>
          <a:p>
            <a:pPr indent="-374650" lvl="0" marL="457200" rtl="0" algn="l">
              <a:lnSpc>
                <a:spcPct val="115000"/>
              </a:lnSpc>
              <a:spcBef>
                <a:spcPts val="1000"/>
              </a:spcBef>
              <a:spcAft>
                <a:spcPts val="0"/>
              </a:spcAft>
              <a:buSzPts val="2300"/>
              <a:buChar char="-"/>
            </a:pPr>
            <a:r>
              <a:rPr lang="en" sz="1500"/>
              <a:t>EVs are often presented as a technology option with potential to result in significant reductions in greenhouse gas (GHG) emissions and exhaust TRAP, and therefore potentially resulting in many health benefits</a:t>
            </a:r>
            <a:endParaRPr sz="2400"/>
          </a:p>
          <a:p>
            <a:pPr indent="-374650" lvl="0" marL="457200" rtl="0" algn="l">
              <a:lnSpc>
                <a:spcPct val="115000"/>
              </a:lnSpc>
              <a:spcBef>
                <a:spcPts val="1000"/>
              </a:spcBef>
              <a:spcAft>
                <a:spcPts val="0"/>
              </a:spcAft>
              <a:buSzPts val="2300"/>
              <a:buChar char="-"/>
            </a:pPr>
            <a:r>
              <a:rPr lang="en" sz="1500"/>
              <a:t>Countries globally have committed to deploy electric vehicles immensely within the decade. However, these deployments at an early stage come at a huge cost to governments.</a:t>
            </a:r>
            <a:endParaRPr sz="2400"/>
          </a:p>
          <a:p>
            <a:pPr indent="0" lvl="0" marL="0" rtl="0" algn="l">
              <a:spcBef>
                <a:spcPts val="1000"/>
              </a:spcBef>
              <a:spcAft>
                <a:spcPts val="1200"/>
              </a:spcAft>
              <a:buNone/>
            </a:pPr>
            <a:r>
              <a:t/>
            </a:r>
            <a:endParaRPr sz="2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 Objectives</a:t>
            </a:r>
            <a:endParaRPr/>
          </a:p>
        </p:txBody>
      </p:sp>
      <p:sp>
        <p:nvSpPr>
          <p:cNvPr id="301" name="Google Shape;301;p16"/>
          <p:cNvSpPr txBox="1"/>
          <p:nvPr>
            <p:ph idx="1" type="body"/>
          </p:nvPr>
        </p:nvSpPr>
        <p:spPr>
          <a:xfrm>
            <a:off x="1198625" y="1808250"/>
            <a:ext cx="7030500" cy="2457000"/>
          </a:xfrm>
          <a:prstGeom prst="rect">
            <a:avLst/>
          </a:prstGeom>
        </p:spPr>
        <p:txBody>
          <a:bodyPr anchorCtr="0" anchor="t" bIns="91425" lIns="91425" spcFirstLastPara="1" rIns="91425" wrap="square" tIns="91425">
            <a:normAutofit/>
          </a:bodyPr>
          <a:lstStyle/>
          <a:p>
            <a:pPr indent="0" lvl="0" marL="0" rtl="0" algn="just">
              <a:lnSpc>
                <a:spcPct val="200000"/>
              </a:lnSpc>
              <a:spcBef>
                <a:spcPts val="0"/>
              </a:spcBef>
              <a:spcAft>
                <a:spcPts val="1200"/>
              </a:spcAft>
              <a:buNone/>
            </a:pPr>
            <a:r>
              <a:rPr lang="en" sz="1600"/>
              <a:t>A</a:t>
            </a:r>
            <a:r>
              <a:rPr lang="en" sz="1600"/>
              <a:t>imed at adding to the already existing body of research work on electric vehicles this project allows insight to be drawn using web data for which of the electric cars have the highest efficiency, fastest acceleration, which manufacturer has the most number of vehicles and how the price relates to rapid charging</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Important Features Definition</a:t>
            </a:r>
            <a:endParaRPr/>
          </a:p>
        </p:txBody>
      </p:sp>
      <p:sp>
        <p:nvSpPr>
          <p:cNvPr id="307" name="Google Shape;307;p17"/>
          <p:cNvSpPr txBox="1"/>
          <p:nvPr>
            <p:ph idx="1" type="body"/>
          </p:nvPr>
        </p:nvSpPr>
        <p:spPr>
          <a:xfrm>
            <a:off x="1198625" y="1808250"/>
            <a:ext cx="7030500" cy="2457000"/>
          </a:xfrm>
          <a:prstGeom prst="rect">
            <a:avLst/>
          </a:prstGeom>
        </p:spPr>
        <p:txBody>
          <a:bodyPr anchorCtr="0" anchor="t" bIns="91425" lIns="91425" spcFirstLastPara="1" rIns="91425" wrap="square" tIns="91425">
            <a:normAutofit fontScale="85000"/>
          </a:bodyPr>
          <a:lstStyle/>
          <a:p>
            <a:pPr indent="0" lvl="0" marL="0" rtl="0" algn="just">
              <a:lnSpc>
                <a:spcPct val="150000"/>
              </a:lnSpc>
              <a:spcBef>
                <a:spcPts val="0"/>
              </a:spcBef>
              <a:spcAft>
                <a:spcPts val="0"/>
              </a:spcAft>
              <a:buNone/>
            </a:pPr>
            <a:r>
              <a:rPr lang="en" sz="1600"/>
              <a:t>- Powertrain: refers to a set of components generating power to the vehicles for its operation</a:t>
            </a:r>
            <a:endParaRPr sz="1600"/>
          </a:p>
          <a:p>
            <a:pPr indent="0" lvl="0" marL="0" rtl="0" algn="just">
              <a:lnSpc>
                <a:spcPct val="150000"/>
              </a:lnSpc>
              <a:spcBef>
                <a:spcPts val="1200"/>
              </a:spcBef>
              <a:spcAft>
                <a:spcPts val="0"/>
              </a:spcAft>
              <a:buNone/>
            </a:pPr>
            <a:r>
              <a:rPr lang="en" sz="1600"/>
              <a:t>- Range: Average distance an electric car can travel on full charge</a:t>
            </a:r>
            <a:endParaRPr sz="1600"/>
          </a:p>
          <a:p>
            <a:pPr indent="0" lvl="0" marL="0" rtl="0" algn="just">
              <a:lnSpc>
                <a:spcPct val="150000"/>
              </a:lnSpc>
              <a:spcBef>
                <a:spcPts val="1200"/>
              </a:spcBef>
              <a:spcAft>
                <a:spcPts val="0"/>
              </a:spcAft>
              <a:buNone/>
            </a:pPr>
            <a:r>
              <a:rPr lang="en" sz="1600"/>
              <a:t>- Efficiency: basically represents how well the vehicle converts it fuel (electricity) into the actual vehicle movement.</a:t>
            </a:r>
            <a:endParaRPr sz="1600"/>
          </a:p>
          <a:p>
            <a:pPr indent="0" lvl="0" marL="0" rtl="0" algn="just">
              <a:lnSpc>
                <a:spcPct val="150000"/>
              </a:lnSpc>
              <a:spcBef>
                <a:spcPts val="1200"/>
              </a:spcBef>
              <a:spcAft>
                <a:spcPts val="1200"/>
              </a:spcAft>
              <a:buNone/>
            </a:pPr>
            <a:r>
              <a:rPr lang="en" sz="1600"/>
              <a:t>- PlugType: would majorly determine or reflect the speed and voltage of vehicle charge.</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11" name="Shape 311"/>
        <p:cNvGrpSpPr/>
        <p:nvPr/>
      </p:nvGrpSpPr>
      <p:grpSpPr>
        <a:xfrm>
          <a:off x="0" y="0"/>
          <a:ext cx="0" cy="0"/>
          <a:chOff x="0" y="0"/>
          <a:chExt cx="0" cy="0"/>
        </a:xfrm>
      </p:grpSpPr>
      <p:sp>
        <p:nvSpPr>
          <p:cNvPr id="312" name="Google Shape;312;p18"/>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Insights and Inferences</a:t>
            </a:r>
            <a:endParaRPr/>
          </a:p>
        </p:txBody>
      </p:sp>
      <p:pic>
        <p:nvPicPr>
          <p:cNvPr id="313" name="Google Shape;313;p18"/>
          <p:cNvPicPr preferRelativeResize="0"/>
          <p:nvPr/>
        </p:nvPicPr>
        <p:blipFill rotWithShape="1">
          <a:blip r:embed="rId3">
            <a:alphaModFix/>
          </a:blip>
          <a:srcRect b="0" l="0" r="0" t="0"/>
          <a:stretch/>
        </p:blipFill>
        <p:spPr>
          <a:xfrm>
            <a:off x="6084825" y="99850"/>
            <a:ext cx="2924499" cy="1513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19"/>
          <p:cNvSpPr txBox="1"/>
          <p:nvPr>
            <p:ph type="title"/>
          </p:nvPr>
        </p:nvSpPr>
        <p:spPr>
          <a:xfrm>
            <a:off x="1303800" y="598575"/>
            <a:ext cx="7030500" cy="66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Quick Distribution Check - Acceleration</a:t>
            </a:r>
            <a:endParaRPr/>
          </a:p>
        </p:txBody>
      </p:sp>
      <p:pic>
        <p:nvPicPr>
          <p:cNvPr id="319" name="Google Shape;319;p19"/>
          <p:cNvPicPr preferRelativeResize="0"/>
          <p:nvPr/>
        </p:nvPicPr>
        <p:blipFill>
          <a:blip r:embed="rId3">
            <a:alphaModFix/>
          </a:blip>
          <a:stretch>
            <a:fillRect/>
          </a:stretch>
        </p:blipFill>
        <p:spPr>
          <a:xfrm>
            <a:off x="-76200" y="1419975"/>
            <a:ext cx="4999575" cy="3571125"/>
          </a:xfrm>
          <a:prstGeom prst="rect">
            <a:avLst/>
          </a:prstGeom>
          <a:noFill/>
          <a:ln>
            <a:noFill/>
          </a:ln>
        </p:spPr>
      </p:pic>
      <p:pic>
        <p:nvPicPr>
          <p:cNvPr id="320" name="Google Shape;320;p19"/>
          <p:cNvPicPr preferRelativeResize="0"/>
          <p:nvPr/>
        </p:nvPicPr>
        <p:blipFill>
          <a:blip r:embed="rId4">
            <a:alphaModFix/>
          </a:blip>
          <a:stretch>
            <a:fillRect/>
          </a:stretch>
        </p:blipFill>
        <p:spPr>
          <a:xfrm>
            <a:off x="4315450" y="1648575"/>
            <a:ext cx="5285750" cy="3171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20"/>
          <p:cNvSpPr txBox="1"/>
          <p:nvPr>
            <p:ph type="title"/>
          </p:nvPr>
        </p:nvSpPr>
        <p:spPr>
          <a:xfrm>
            <a:off x="1303800" y="598575"/>
            <a:ext cx="7030500" cy="669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Quick Distribution Check - Price et Speed</a:t>
            </a:r>
            <a:endParaRPr/>
          </a:p>
        </p:txBody>
      </p:sp>
      <p:pic>
        <p:nvPicPr>
          <p:cNvPr id="326" name="Google Shape;326;p20"/>
          <p:cNvPicPr preferRelativeResize="0"/>
          <p:nvPr/>
        </p:nvPicPr>
        <p:blipFill>
          <a:blip r:embed="rId3">
            <a:alphaModFix/>
          </a:blip>
          <a:stretch>
            <a:fillRect/>
          </a:stretch>
        </p:blipFill>
        <p:spPr>
          <a:xfrm>
            <a:off x="4467775" y="1341250"/>
            <a:ext cx="5147025" cy="3676450"/>
          </a:xfrm>
          <a:prstGeom prst="rect">
            <a:avLst/>
          </a:prstGeom>
          <a:noFill/>
          <a:ln>
            <a:noFill/>
          </a:ln>
        </p:spPr>
      </p:pic>
      <p:pic>
        <p:nvPicPr>
          <p:cNvPr id="327" name="Google Shape;327;p20"/>
          <p:cNvPicPr preferRelativeResize="0"/>
          <p:nvPr/>
        </p:nvPicPr>
        <p:blipFill rotWithShape="1">
          <a:blip r:embed="rId4">
            <a:alphaModFix/>
          </a:blip>
          <a:srcRect b="0" l="0" r="5222" t="0"/>
          <a:stretch/>
        </p:blipFill>
        <p:spPr>
          <a:xfrm>
            <a:off x="-42300" y="1453625"/>
            <a:ext cx="4579925" cy="3451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1"/>
          <p:cNvSpPr txBox="1"/>
          <p:nvPr>
            <p:ph type="title"/>
          </p:nvPr>
        </p:nvSpPr>
        <p:spPr>
          <a:xfrm>
            <a:off x="1303800" y="598575"/>
            <a:ext cx="7030500" cy="66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Quick Distribution Check - Efficiency</a:t>
            </a:r>
            <a:endParaRPr/>
          </a:p>
        </p:txBody>
      </p:sp>
      <p:pic>
        <p:nvPicPr>
          <p:cNvPr id="333" name="Google Shape;333;p21"/>
          <p:cNvPicPr preferRelativeResize="0"/>
          <p:nvPr/>
        </p:nvPicPr>
        <p:blipFill rotWithShape="1">
          <a:blip r:embed="rId3">
            <a:alphaModFix/>
          </a:blip>
          <a:srcRect b="0" l="0" r="8558" t="0"/>
          <a:stretch/>
        </p:blipFill>
        <p:spPr>
          <a:xfrm>
            <a:off x="3654925" y="1441000"/>
            <a:ext cx="5442525" cy="3571125"/>
          </a:xfrm>
          <a:prstGeom prst="rect">
            <a:avLst/>
          </a:prstGeom>
          <a:noFill/>
          <a:ln>
            <a:noFill/>
          </a:ln>
        </p:spPr>
      </p:pic>
      <p:pic>
        <p:nvPicPr>
          <p:cNvPr id="334" name="Google Shape;334;p21"/>
          <p:cNvPicPr preferRelativeResize="0"/>
          <p:nvPr/>
        </p:nvPicPr>
        <p:blipFill rotWithShape="1">
          <a:blip r:embed="rId4">
            <a:alphaModFix/>
          </a:blip>
          <a:srcRect b="0" l="0" r="9313" t="0"/>
          <a:stretch/>
        </p:blipFill>
        <p:spPr>
          <a:xfrm>
            <a:off x="0" y="1657982"/>
            <a:ext cx="3575301" cy="281612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